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8"/>
  </p:notesMasterIdLst>
  <p:sldIdLst>
    <p:sldId id="310" r:id="rId2"/>
    <p:sldId id="311" r:id="rId3"/>
    <p:sldId id="309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9" r:id="rId40"/>
    <p:sldId id="348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33" r:id="rId51"/>
    <p:sldId id="359" r:id="rId52"/>
    <p:sldId id="360" r:id="rId53"/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5" r:id="rId62"/>
    <p:sldId id="264" r:id="rId63"/>
    <p:sldId id="266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  <p:sldId id="277" r:id="rId75"/>
    <p:sldId id="278" r:id="rId76"/>
    <p:sldId id="280" r:id="rId77"/>
    <p:sldId id="279" r:id="rId78"/>
    <p:sldId id="281" r:id="rId79"/>
    <p:sldId id="282" r:id="rId80"/>
    <p:sldId id="283" r:id="rId81"/>
    <p:sldId id="284" r:id="rId82"/>
    <p:sldId id="286" r:id="rId83"/>
    <p:sldId id="287" r:id="rId84"/>
    <p:sldId id="288" r:id="rId85"/>
    <p:sldId id="289" r:id="rId86"/>
    <p:sldId id="291" r:id="rId87"/>
    <p:sldId id="292" r:id="rId88"/>
    <p:sldId id="293" r:id="rId89"/>
    <p:sldId id="295" r:id="rId90"/>
    <p:sldId id="294" r:id="rId91"/>
    <p:sldId id="297" r:id="rId92"/>
    <p:sldId id="296" r:id="rId93"/>
    <p:sldId id="299" r:id="rId94"/>
    <p:sldId id="298" r:id="rId95"/>
    <p:sldId id="300" r:id="rId96"/>
    <p:sldId id="301" r:id="rId97"/>
    <p:sldId id="302" r:id="rId98"/>
    <p:sldId id="303" r:id="rId99"/>
    <p:sldId id="364" r:id="rId100"/>
    <p:sldId id="304" r:id="rId101"/>
    <p:sldId id="305" r:id="rId102"/>
    <p:sldId id="306" r:id="rId103"/>
    <p:sldId id="307" r:id="rId104"/>
    <p:sldId id="308" r:id="rId105"/>
    <p:sldId id="361" r:id="rId106"/>
    <p:sldId id="362" r:id="rId107"/>
    <p:sldId id="363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3"/>
    <p:restoredTop sz="93602"/>
  </p:normalViewPr>
  <p:slideViewPr>
    <p:cSldViewPr snapToGrid="0" snapToObjects="1">
      <p:cViewPr>
        <p:scale>
          <a:sx n="73" d="100"/>
          <a:sy n="73" d="100"/>
        </p:scale>
        <p:origin x="1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5C74F-9F52-EF4D-A755-B9FCC61D73B8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AC164-82D7-5347-8E1D-9A925A1D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56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A5409-D89B-0D46-A83A-6BE00C6D6385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58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ythonprogramming.net/how-to-cuda-gpu-tensorflow-deep-learning-tutorial/" TargetMode="External"/><Relationship Id="rId3" Type="http://schemas.openxmlformats.org/officeDocument/2006/relationships/hyperlink" Target="https://www.youtube.com/watch?v=r7-WPbx8VuY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avidculley.com/installing-python-on-a-mac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261"/>
            <a:ext cx="10515600" cy="1325563"/>
          </a:xfrm>
        </p:spPr>
        <p:txBody>
          <a:bodyPr/>
          <a:lstStyle/>
          <a:p>
            <a:r>
              <a:rPr lang="en-US" dirty="0" smtClean="0"/>
              <a:t>Learning </a:t>
            </a:r>
            <a:r>
              <a:rPr lang="en-US" smtClean="0"/>
              <a:t>Model Training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329824"/>
            <a:ext cx="9702800" cy="545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we get large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Wprd</a:t>
            </a:r>
            <a:r>
              <a:rPr lang="en-US" dirty="0" smtClean="0"/>
              <a:t> Net</a:t>
            </a:r>
          </a:p>
          <a:p>
            <a:endParaRPr lang="en-US" dirty="0"/>
          </a:p>
          <a:p>
            <a:r>
              <a:rPr lang="en-US" dirty="0" smtClean="0"/>
              <a:t>Image Net</a:t>
            </a:r>
          </a:p>
          <a:p>
            <a:endParaRPr lang="en-US" dirty="0"/>
          </a:p>
          <a:p>
            <a:r>
              <a:rPr lang="en-US" dirty="0" smtClean="0"/>
              <a:t>Wikipedia</a:t>
            </a:r>
          </a:p>
          <a:p>
            <a:endParaRPr lang="en-US" dirty="0"/>
          </a:p>
          <a:p>
            <a:r>
              <a:rPr lang="en-US" dirty="0" smtClean="0"/>
              <a:t>Common Crawl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414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Frameoworks</a:t>
            </a:r>
            <a:r>
              <a:rPr lang="en-US" dirty="0" smtClean="0"/>
              <a:t> for </a:t>
            </a:r>
            <a:r>
              <a:rPr lang="en-US" dirty="0" err="1" smtClean="0"/>
              <a:t>Nueral</a:t>
            </a:r>
            <a:r>
              <a:rPr lang="en-US" dirty="0" smtClean="0"/>
              <a:t>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Tensor Flow</a:t>
            </a:r>
          </a:p>
          <a:p>
            <a:endParaRPr lang="en-US" dirty="0"/>
          </a:p>
          <a:p>
            <a:r>
              <a:rPr lang="en-US" dirty="0" err="1" smtClean="0"/>
              <a:t>Thino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84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Tensor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CPU version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Pip install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GPU version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>
                <a:hlinkClick r:id="rId2"/>
              </a:rPr>
              <a:t>Installing GPU TensorFlow on Linux</a:t>
            </a:r>
            <a:endParaRPr lang="en-US" dirty="0"/>
          </a:p>
          <a:p>
            <a:r>
              <a:rPr lang="en-US" dirty="0">
                <a:hlinkClick r:id="rId3"/>
              </a:rPr>
              <a:t>Installing GPU TensorFlow on Windows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227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Tensor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Massive Array </a:t>
            </a:r>
            <a:r>
              <a:rPr lang="en-US" dirty="0" err="1" smtClean="0"/>
              <a:t>Minupulation</a:t>
            </a:r>
            <a:r>
              <a:rPr lang="en-US" dirty="0" smtClean="0"/>
              <a:t> Library</a:t>
            </a:r>
          </a:p>
          <a:p>
            <a:endParaRPr lang="en-US" dirty="0"/>
          </a:p>
          <a:p>
            <a:r>
              <a:rPr lang="en-US" dirty="0" smtClean="0"/>
              <a:t>Used for Number crunching</a:t>
            </a:r>
          </a:p>
          <a:p>
            <a:endParaRPr lang="en-US" dirty="0"/>
          </a:p>
          <a:p>
            <a:r>
              <a:rPr lang="en-US" dirty="0" smtClean="0"/>
              <a:t>Makes array manipulations easy in distributed environments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7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tensor?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array</a:t>
            </a:r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 smtClean="0"/>
              <a:t>matrix</a:t>
            </a:r>
          </a:p>
          <a:p>
            <a:endParaRPr lang="en-US" dirty="0"/>
          </a:p>
          <a:p>
            <a:r>
              <a:rPr lang="en-US" dirty="0" smtClean="0"/>
              <a:t>Helps computation graph be created</a:t>
            </a:r>
          </a:p>
          <a:p>
            <a:endParaRPr lang="en-US" dirty="0"/>
          </a:p>
          <a:p>
            <a:r>
              <a:rPr lang="en-US" dirty="0" smtClean="0"/>
              <a:t>Distribute matrix multiplications and array </a:t>
            </a:r>
            <a:r>
              <a:rPr lang="en-US" dirty="0" err="1" smtClean="0"/>
              <a:t>manipulayions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614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MNST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28*28 pixel images of numbers</a:t>
            </a:r>
          </a:p>
          <a:p>
            <a:endParaRPr lang="en-US" dirty="0"/>
          </a:p>
          <a:p>
            <a:r>
              <a:rPr lang="en-US" dirty="0" smtClean="0"/>
              <a:t>784 pixels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765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nueral</a:t>
            </a:r>
            <a:r>
              <a:rPr lang="en-US" dirty="0" smtClean="0"/>
              <a:t> network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input data and send to input layer</a:t>
            </a:r>
          </a:p>
          <a:p>
            <a:endParaRPr lang="en-US" dirty="0"/>
          </a:p>
          <a:p>
            <a:r>
              <a:rPr lang="en-US" dirty="0" smtClean="0"/>
              <a:t>Use this with activation layer</a:t>
            </a:r>
          </a:p>
          <a:p>
            <a:endParaRPr lang="en-US" dirty="0"/>
          </a:p>
          <a:p>
            <a:r>
              <a:rPr lang="en-US" dirty="0" smtClean="0"/>
              <a:t>Find the cost function and lower the error</a:t>
            </a:r>
          </a:p>
          <a:p>
            <a:endParaRPr lang="en-US" dirty="0"/>
          </a:p>
          <a:p>
            <a:r>
              <a:rPr lang="en-US" dirty="0" smtClean="0"/>
              <a:t>Learn weights, bias using learning rate by feeding forward and applying back </a:t>
            </a:r>
            <a:r>
              <a:rPr lang="en-US" dirty="0" err="1" smtClean="0"/>
              <a:t>propogation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19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Recurring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 matters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Arun drove a car</a:t>
            </a:r>
          </a:p>
          <a:p>
            <a:r>
              <a:rPr lang="en-US" dirty="0" smtClean="0"/>
              <a:t>Car drove </a:t>
            </a:r>
            <a:r>
              <a:rPr lang="en-US" dirty="0" err="1" smtClean="0"/>
              <a:t>arun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71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Recurring </a:t>
            </a:r>
            <a:r>
              <a:rPr lang="en-US" dirty="0" err="1" smtClean="0"/>
              <a:t>Nueral</a:t>
            </a:r>
            <a:r>
              <a:rPr lang="en-US" dirty="0" smtClean="0"/>
              <a:t>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690688"/>
            <a:ext cx="61214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928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Short Term Memory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57" y="1690688"/>
            <a:ext cx="5778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14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690688"/>
            <a:ext cx="10960100" cy="425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301750"/>
            <a:ext cx="10960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Covolution</a:t>
            </a:r>
            <a:r>
              <a:rPr lang="en-US" dirty="0" smtClean="0"/>
              <a:t> </a:t>
            </a:r>
            <a:r>
              <a:rPr lang="en-US" dirty="0" err="1" smtClean="0"/>
              <a:t>Nueral</a:t>
            </a:r>
            <a:r>
              <a:rPr lang="en-US" dirty="0" smtClean="0"/>
              <a:t>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3627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673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</a:t>
            </a:r>
            <a:r>
              <a:rPr lang="en-US" dirty="0" err="1" smtClean="0"/>
              <a:t>Nueral</a:t>
            </a:r>
            <a:r>
              <a:rPr lang="en-US" dirty="0" smtClean="0"/>
              <a:t>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34" y="1457081"/>
            <a:ext cx="6769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90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07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980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372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06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31" y="1690688"/>
            <a:ext cx="67564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855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Pooling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57" y="1537189"/>
            <a:ext cx="6032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87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57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err="1" smtClean="0"/>
              <a:t>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690688"/>
            <a:ext cx="10718800" cy="486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4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Spam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5" y="2176713"/>
            <a:ext cx="9677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Spam </a:t>
            </a:r>
            <a:r>
              <a:rPr lang="en-US" dirty="0" err="1" smtClean="0"/>
              <a:t>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4" y="1690688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Spam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97" y="1552576"/>
            <a:ext cx="9893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4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Spam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7" y="1690688"/>
            <a:ext cx="100076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74" y="1690688"/>
            <a:ext cx="11264900" cy="46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4" y="1690688"/>
            <a:ext cx="10750216" cy="47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5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Fit 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483600" cy="451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5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Introduction to Machine Learning</a:t>
            </a:r>
          </a:p>
          <a:p>
            <a:endParaRPr lang="en-US" dirty="0"/>
          </a:p>
          <a:p>
            <a:r>
              <a:rPr lang="en-US" dirty="0" smtClean="0"/>
              <a:t>Python {</a:t>
            </a:r>
            <a:r>
              <a:rPr lang="en-US" dirty="0" err="1" smtClean="0"/>
              <a:t>rpgramming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Supervised Learning – Classification and Regression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Unsupervised Learning – Clustering</a:t>
            </a:r>
          </a:p>
          <a:p>
            <a:endParaRPr lang="en-US" dirty="0"/>
          </a:p>
          <a:p>
            <a:r>
              <a:rPr lang="en-US" dirty="0" smtClean="0"/>
              <a:t>Deep Learning using </a:t>
            </a:r>
            <a:r>
              <a:rPr lang="en-US" dirty="0" err="1" smtClean="0"/>
              <a:t>Nueral</a:t>
            </a:r>
            <a:r>
              <a:rPr lang="en-US" dirty="0" smtClean="0"/>
              <a:t> networks</a:t>
            </a:r>
          </a:p>
          <a:p>
            <a:endParaRPr lang="en-US" dirty="0"/>
          </a:p>
          <a:p>
            <a:r>
              <a:rPr lang="en-US" dirty="0" smtClean="0"/>
              <a:t>Frameworks that make ML easy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 new email is sent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7" y="1604500"/>
            <a:ext cx="11381874" cy="44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7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Whuch</a:t>
            </a:r>
            <a:r>
              <a:rPr lang="en-US" dirty="0" smtClean="0"/>
              <a:t> us the right line?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9" y="1490579"/>
            <a:ext cx="8661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the right line?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1916"/>
            <a:ext cx="8604250" cy="480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1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Whuch</a:t>
            </a:r>
            <a:r>
              <a:rPr lang="en-US" dirty="0" smtClean="0"/>
              <a:t> us the right line?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381289" cy="479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Margin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474"/>
            <a:ext cx="9163050" cy="48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557" y="0"/>
            <a:ext cx="10515600" cy="1325563"/>
          </a:xfrm>
        </p:spPr>
        <p:txBody>
          <a:bodyPr/>
          <a:lstStyle/>
          <a:p>
            <a:r>
              <a:rPr lang="en-US" dirty="0" smtClean="0"/>
              <a:t>No Linear Classifier fits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6" y="1949116"/>
            <a:ext cx="11069052" cy="42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6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one?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721018"/>
            <a:ext cx="98933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6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Linear </a:t>
            </a:r>
            <a:r>
              <a:rPr lang="en-US" dirty="0" err="1" smtClean="0"/>
              <a:t>Seperation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05" y="1420729"/>
            <a:ext cx="68580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1690688"/>
            <a:ext cx="914600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1419726"/>
            <a:ext cx="10474491" cy="520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0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Decision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443788"/>
            <a:ext cx="10858500" cy="47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with multiple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690688"/>
            <a:ext cx="9410700" cy="47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one?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549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and under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391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6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Nueral</a:t>
            </a:r>
            <a:r>
              <a:rPr lang="en-US" dirty="0" smtClean="0"/>
              <a:t>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0" y="1456489"/>
            <a:ext cx="77597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models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8" y="1504281"/>
            <a:ext cx="7645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new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109712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is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78" y="1444791"/>
            <a:ext cx="12412578" cy="562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is More – Not Any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6" y="1690688"/>
            <a:ext cx="11057021" cy="487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</a:t>
            </a:r>
            <a:r>
              <a:rPr lang="en-US" dirty="0" err="1" smtClean="0"/>
              <a:t>Numpy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9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21" y="1690688"/>
            <a:ext cx="10880558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– 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library to play with multi-dimensional arrays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is Numerical Python</a:t>
            </a:r>
          </a:p>
          <a:p>
            <a:endParaRPr lang="en-US" dirty="0"/>
          </a:p>
          <a:p>
            <a:r>
              <a:rPr lang="en-US" dirty="0" err="1" smtClean="0"/>
              <a:t>Numpy</a:t>
            </a:r>
            <a:r>
              <a:rPr lang="en-US" dirty="0" smtClean="0"/>
              <a:t> and </a:t>
            </a:r>
            <a:r>
              <a:rPr lang="en-US" dirty="0" err="1" smtClean="0"/>
              <a:t>Mathplotlib</a:t>
            </a:r>
            <a:r>
              <a:rPr lang="en-US" dirty="0" smtClean="0"/>
              <a:t> go hand in glove</a:t>
            </a:r>
          </a:p>
          <a:p>
            <a:endParaRPr lang="en-US" dirty="0"/>
          </a:p>
          <a:p>
            <a:r>
              <a:rPr lang="en-US" dirty="0" smtClean="0"/>
              <a:t>This is a open source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7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ML libraries using </a:t>
            </a:r>
            <a:r>
              <a:rPr lang="en-US" dirty="0" err="1" smtClean="0"/>
              <a:t>conda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hlinkClick r:id="rId2"/>
              </a:rPr>
              <a:t>https://www.davidculley.com/installing-python-on-a-mac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conda.io</a:t>
            </a:r>
            <a:r>
              <a:rPr lang="en-US" dirty="0"/>
              <a:t>/docs/user-guide/install/</a:t>
            </a:r>
            <a:r>
              <a:rPr lang="en-US" dirty="0" err="1"/>
              <a:t>windows.html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3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Numoy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76" y="1690688"/>
            <a:ext cx="5016500" cy="417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1429753"/>
            <a:ext cx="57531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4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3" y="1690688"/>
            <a:ext cx="7378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10" y="1690688"/>
            <a:ext cx="8280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7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90687"/>
            <a:ext cx="3810000" cy="2351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794" y="1690687"/>
            <a:ext cx="4038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Arrays and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66" y="1690688"/>
            <a:ext cx="58039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0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97" y="1690688"/>
            <a:ext cx="6489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Arrays </a:t>
            </a:r>
            <a:r>
              <a:rPr lang="en-US" dirty="0" err="1" smtClean="0"/>
              <a:t>wirg</a:t>
            </a:r>
            <a:r>
              <a:rPr lang="en-US" dirty="0" smtClean="0"/>
              <a:t> multiple dimensions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476876"/>
            <a:ext cx="4165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2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Examples on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www.tutorialspoint.com</a:t>
            </a:r>
            <a:r>
              <a:rPr lang="en-US" dirty="0"/>
              <a:t>/</a:t>
            </a:r>
            <a:r>
              <a:rPr lang="en-US" dirty="0" err="1"/>
              <a:t>numpy</a:t>
            </a:r>
            <a:r>
              <a:rPr lang="en-US" dirty="0"/>
              <a:t>/</a:t>
            </a:r>
            <a:r>
              <a:rPr lang="en-US" dirty="0" err="1"/>
              <a:t>numpy_array_from_existing_data.htm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now?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77" y="1690688"/>
            <a:ext cx="11148928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8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Mathplot</a:t>
            </a:r>
            <a:r>
              <a:rPr lang="en-US" dirty="0" smtClean="0"/>
              <a:t> libraries - sample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26" y="1336007"/>
            <a:ext cx="98298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</a:t>
            </a:r>
            <a:r>
              <a:rPr lang="en-US" dirty="0" err="1" smtClean="0"/>
              <a:t>Mathplotlib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www.labri.fr</a:t>
            </a:r>
            <a:r>
              <a:rPr lang="en-US" dirty="0"/>
              <a:t>/</a:t>
            </a:r>
            <a:r>
              <a:rPr lang="en-US" dirty="0" err="1"/>
              <a:t>perso</a:t>
            </a:r>
            <a:r>
              <a:rPr lang="en-US" dirty="0"/>
              <a:t>/</a:t>
            </a:r>
            <a:r>
              <a:rPr lang="en-US" dirty="0" err="1"/>
              <a:t>nrougier</a:t>
            </a:r>
            <a:r>
              <a:rPr lang="en-US" dirty="0"/>
              <a:t>/teaching/</a:t>
            </a:r>
            <a:r>
              <a:rPr lang="en-US" dirty="0" err="1"/>
              <a:t>matplotlib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466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libraries and software that are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Pandas for data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8" y="1859130"/>
            <a:ext cx="5269831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90" y="1859130"/>
            <a:ext cx="5092700" cy="367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566"/>
            <a:ext cx="4831080" cy="3407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976" y="2363704"/>
            <a:ext cx="4419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78" y="1690688"/>
            <a:ext cx="6604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8" y="4912413"/>
            <a:ext cx="4953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Squared Error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8" y="2143960"/>
            <a:ext cx="70866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4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Coefficient of determination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012950"/>
            <a:ext cx="6362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4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Variance and Positive Correlation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179" y="2013619"/>
            <a:ext cx="5638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sample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Amazon product recommendations</a:t>
            </a:r>
          </a:p>
          <a:p>
            <a:endParaRPr lang="en-US" dirty="0"/>
          </a:p>
          <a:p>
            <a:r>
              <a:rPr lang="en-US" dirty="0" smtClean="0"/>
              <a:t>Siri, Google Now </a:t>
            </a:r>
          </a:p>
          <a:p>
            <a:endParaRPr lang="en-US" dirty="0"/>
          </a:p>
          <a:p>
            <a:r>
              <a:rPr lang="en-US" dirty="0" smtClean="0"/>
              <a:t>Text to speech, translations</a:t>
            </a:r>
          </a:p>
          <a:p>
            <a:endParaRPr lang="en-US" dirty="0"/>
          </a:p>
          <a:p>
            <a:r>
              <a:rPr lang="en-US" dirty="0" smtClean="0"/>
              <a:t>Image recognition</a:t>
            </a:r>
          </a:p>
          <a:p>
            <a:endParaRPr lang="en-US" dirty="0"/>
          </a:p>
          <a:p>
            <a:r>
              <a:rPr lang="en-US" dirty="0" err="1" smtClean="0"/>
              <a:t>Chatbots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Variance and Negative Correlation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11" y="1986882"/>
            <a:ext cx="61087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3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 – Nearest Neighbors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416" y="1690688"/>
            <a:ext cx="7086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 this point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03" y="2002590"/>
            <a:ext cx="66167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4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 this point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58" y="2103521"/>
            <a:ext cx="5943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Mearest</a:t>
            </a:r>
            <a:r>
              <a:rPr lang="en-US" dirty="0" smtClean="0"/>
              <a:t> Neighbor Algorithm (k = 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6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 Distance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86" y="2723314"/>
            <a:ext cx="22225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thoughts on k-Nearest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Accuracy is not the key but speed is</a:t>
            </a:r>
          </a:p>
          <a:p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nJobs</a:t>
            </a:r>
            <a:r>
              <a:rPr lang="en-US" dirty="0" smtClean="0"/>
              <a:t> in </a:t>
            </a:r>
            <a:r>
              <a:rPr lang="en-US" dirty="0" err="1" smtClean="0"/>
              <a:t>scikit</a:t>
            </a:r>
            <a:r>
              <a:rPr lang="en-US" dirty="0" smtClean="0"/>
              <a:t> learn to speed up</a:t>
            </a:r>
          </a:p>
          <a:p>
            <a:endParaRPr lang="en-US" dirty="0"/>
          </a:p>
          <a:p>
            <a:r>
              <a:rPr lang="en-US" dirty="0" smtClean="0"/>
              <a:t>Confidence is important but do not ignore voting percentages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8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Support Vector Machines (SVM)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 </a:t>
            </a:r>
            <a:r>
              <a:rPr lang="en-US" dirty="0"/>
              <a:t>Vladimir </a:t>
            </a:r>
            <a:r>
              <a:rPr lang="en-US" dirty="0" err="1" smtClean="0"/>
              <a:t>Vapnik</a:t>
            </a:r>
            <a:r>
              <a:rPr lang="en-US" dirty="0" smtClean="0"/>
              <a:t> in 1960s</a:t>
            </a:r>
          </a:p>
          <a:p>
            <a:endParaRPr lang="en-US" dirty="0"/>
          </a:p>
          <a:p>
            <a:r>
              <a:rPr lang="en-US" dirty="0" smtClean="0"/>
              <a:t>Find the best fitting boundary – Line in 2D space and hyperplane in 3D space</a:t>
            </a:r>
          </a:p>
          <a:p>
            <a:endParaRPr lang="en-US" dirty="0"/>
          </a:p>
          <a:p>
            <a:r>
              <a:rPr lang="en-US" dirty="0" smtClean="0"/>
              <a:t>Find the widest </a:t>
            </a:r>
            <a:r>
              <a:rPr lang="en-US" dirty="0" err="1" smtClean="0"/>
              <a:t>seperating</a:t>
            </a:r>
            <a:r>
              <a:rPr lang="en-US" dirty="0" smtClean="0"/>
              <a:t> hyperplane from support vectors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machine learn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0072"/>
            <a:ext cx="10829066" cy="38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7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3945"/>
            <a:ext cx="6489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Support 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21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Support 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69" y="2389171"/>
            <a:ext cx="5930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40" y="1690688"/>
            <a:ext cx="5981700" cy="42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8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 found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9" y="1883193"/>
            <a:ext cx="7638048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3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 - Not linearly </a:t>
            </a:r>
            <a:r>
              <a:rPr lang="en-US" dirty="0" err="1" smtClean="0"/>
              <a:t>seperable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468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Vector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has magnitude and direction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68" y="1962150"/>
            <a:ext cx="7193016" cy="34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5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Magnitude of a vector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32333"/>
            <a:ext cx="9316453" cy="41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Dot Product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952380" cy="42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Machine Learning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05" y="1690688"/>
            <a:ext cx="8191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Decision Boundary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6811"/>
            <a:ext cx="9876750" cy="421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vector space for more than 2-D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85" y="1906003"/>
            <a:ext cx="9189119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9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Hyperplane, positive and negative support vectors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3" y="1867568"/>
            <a:ext cx="74549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21" y="2093495"/>
            <a:ext cx="9117931" cy="32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3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Width between hyperplanes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19612"/>
            <a:ext cx="5829300" cy="387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65" y="1901324"/>
            <a:ext cx="4230103" cy="387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690688"/>
            <a:ext cx="5892800" cy="133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65" y="3730124"/>
            <a:ext cx="42418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5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Lagrange Constraint </a:t>
            </a:r>
            <a:r>
              <a:rPr lang="en-US" dirty="0" err="1" smtClean="0"/>
              <a:t>oprimization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54308"/>
            <a:ext cx="6400800" cy="207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3" y="1507958"/>
            <a:ext cx="6398126" cy="237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8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of convex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04332"/>
            <a:ext cx="60198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690688"/>
            <a:ext cx="5842000" cy="344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90688"/>
            <a:ext cx="60198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8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Kernels for linearly </a:t>
            </a:r>
            <a:r>
              <a:rPr lang="en-US" dirty="0" err="1" smtClean="0"/>
              <a:t>inseperable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32" y="1434766"/>
            <a:ext cx="6477000" cy="148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32" y="3214688"/>
            <a:ext cx="64770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4444666"/>
            <a:ext cx="6641432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95" y="1690688"/>
            <a:ext cx="6308558" cy="49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3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4" y="1479216"/>
            <a:ext cx="1138956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centroid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value for K</a:t>
            </a:r>
          </a:p>
          <a:p>
            <a:r>
              <a:rPr lang="en-US" dirty="0"/>
              <a:t>Randomly select K </a:t>
            </a:r>
            <a:r>
              <a:rPr lang="en-US" dirty="0" err="1"/>
              <a:t>featuresets</a:t>
            </a:r>
            <a:r>
              <a:rPr lang="en-US" dirty="0"/>
              <a:t> to start as your centroids</a:t>
            </a:r>
          </a:p>
          <a:p>
            <a:r>
              <a:rPr lang="en-US" dirty="0"/>
              <a:t>Calculate distance of all other </a:t>
            </a:r>
            <a:r>
              <a:rPr lang="en-US" dirty="0" err="1"/>
              <a:t>featuresets</a:t>
            </a:r>
            <a:r>
              <a:rPr lang="en-US" dirty="0"/>
              <a:t> to centroids</a:t>
            </a:r>
          </a:p>
          <a:p>
            <a:r>
              <a:rPr lang="en-US" dirty="0"/>
              <a:t>Classify other </a:t>
            </a:r>
            <a:r>
              <a:rPr lang="en-US" dirty="0" err="1"/>
              <a:t>featuresets</a:t>
            </a:r>
            <a:r>
              <a:rPr lang="en-US" dirty="0"/>
              <a:t> as same as closest centroid</a:t>
            </a:r>
          </a:p>
          <a:p>
            <a:r>
              <a:rPr lang="en-US" dirty="0"/>
              <a:t>Take mean of each class (mean of all </a:t>
            </a:r>
            <a:r>
              <a:rPr lang="en-US" dirty="0" err="1"/>
              <a:t>featuresets</a:t>
            </a:r>
            <a:r>
              <a:rPr lang="en-US" dirty="0"/>
              <a:t> by class), making that mean the new centroid</a:t>
            </a:r>
          </a:p>
          <a:p>
            <a:r>
              <a:rPr lang="en-US" dirty="0"/>
              <a:t>Repeat steps 3-5 until optimized (centroids no longer moving)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11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centroids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5979"/>
            <a:ext cx="6680200" cy="470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481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7251700" cy="49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8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108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Cluster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Every feature set is a cluster center</a:t>
            </a:r>
          </a:p>
          <a:p>
            <a:endParaRPr lang="en-US" dirty="0"/>
          </a:p>
          <a:p>
            <a:r>
              <a:rPr lang="en-US" dirty="0" smtClean="0"/>
              <a:t>Scientist provides radius or bandwidth</a:t>
            </a:r>
          </a:p>
          <a:p>
            <a:endParaRPr lang="en-US" dirty="0"/>
          </a:p>
          <a:p>
            <a:r>
              <a:rPr lang="en-US" dirty="0" smtClean="0"/>
              <a:t>Find the mean of the points in the bandwidth and make it new cluster center</a:t>
            </a:r>
          </a:p>
          <a:p>
            <a:endParaRPr lang="en-US" dirty="0"/>
          </a:p>
          <a:p>
            <a:r>
              <a:rPr lang="en-US" dirty="0" smtClean="0"/>
              <a:t>Find points inside the bandwidth from the new centroid</a:t>
            </a:r>
          </a:p>
          <a:p>
            <a:endParaRPr lang="en-US" dirty="0" smtClean="0"/>
          </a:p>
          <a:p>
            <a:r>
              <a:rPr lang="en-US" dirty="0" smtClean="0"/>
              <a:t>Wait for convergence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560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Artificial </a:t>
            </a:r>
            <a:r>
              <a:rPr lang="en-US" dirty="0" err="1" smtClean="0"/>
              <a:t>Nueral</a:t>
            </a:r>
            <a:r>
              <a:rPr lang="en-US" dirty="0" smtClean="0"/>
              <a:t>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572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Nueral</a:t>
            </a:r>
            <a:r>
              <a:rPr lang="en-US" dirty="0" smtClean="0"/>
              <a:t> Network - Sample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7" y="1498183"/>
            <a:ext cx="6159500" cy="227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079" y="3837240"/>
            <a:ext cx="65786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32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Nueral</a:t>
            </a:r>
            <a:r>
              <a:rPr lang="en-US" dirty="0" smtClean="0"/>
              <a:t> network =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4542"/>
            <a:ext cx="64643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057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Neural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5" y="2241215"/>
            <a:ext cx="11419640" cy="39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93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690688"/>
            <a:ext cx="5219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9086</TotalTime>
  <Words>737</Words>
  <Application>Microsoft Macintosh PowerPoint</Application>
  <PresentationFormat>Widescreen</PresentationFormat>
  <Paragraphs>233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Calibri</vt:lpstr>
      <vt:lpstr>Calibri Light</vt:lpstr>
      <vt:lpstr>Arial</vt:lpstr>
      <vt:lpstr>Office Theme</vt:lpstr>
      <vt:lpstr>Machine Learning with Python</vt:lpstr>
      <vt:lpstr>Agenda</vt:lpstr>
      <vt:lpstr>Introduction to Machine Learning</vt:lpstr>
      <vt:lpstr>Why machine Learning</vt:lpstr>
      <vt:lpstr>Why now?</vt:lpstr>
      <vt:lpstr>Some sample applications</vt:lpstr>
      <vt:lpstr>How does a machine learn</vt:lpstr>
      <vt:lpstr>Simple Machine Learning Example</vt:lpstr>
      <vt:lpstr>Preprocess data</vt:lpstr>
      <vt:lpstr>Learning Model Training</vt:lpstr>
      <vt:lpstr>Test the Model</vt:lpstr>
      <vt:lpstr>Learning ALgorithms</vt:lpstr>
      <vt:lpstr>Spam Classifier</vt:lpstr>
      <vt:lpstr>Spam CLassifier</vt:lpstr>
      <vt:lpstr>Spam Classifier</vt:lpstr>
      <vt:lpstr>Spam Classifier</vt:lpstr>
      <vt:lpstr>PowerPoint Presentation</vt:lpstr>
      <vt:lpstr>Linear Classifier</vt:lpstr>
      <vt:lpstr>Best Fit line</vt:lpstr>
      <vt:lpstr>When a new email is sent</vt:lpstr>
      <vt:lpstr>Whuch us the right line?</vt:lpstr>
      <vt:lpstr>Which is the right line?</vt:lpstr>
      <vt:lpstr>Whuch us the right line?</vt:lpstr>
      <vt:lpstr>Maximum Margin</vt:lpstr>
      <vt:lpstr>No Linear Classifier fits this</vt:lpstr>
      <vt:lpstr>Which one?</vt:lpstr>
      <vt:lpstr>Non Linear Seperation</vt:lpstr>
      <vt:lpstr>K-Nearest Neighbors</vt:lpstr>
      <vt:lpstr>Decision Trees</vt:lpstr>
      <vt:lpstr>Sample Decision Tree</vt:lpstr>
      <vt:lpstr>Decision tree with multiple constraints</vt:lpstr>
      <vt:lpstr>Which one?</vt:lpstr>
      <vt:lpstr>Overfitting and under fitting</vt:lpstr>
      <vt:lpstr>Nueral Networks</vt:lpstr>
      <vt:lpstr>Probabilistic models</vt:lpstr>
      <vt:lpstr>Why new Algorithms</vt:lpstr>
      <vt:lpstr>Less is More</vt:lpstr>
      <vt:lpstr>Less is More – Not Any more</vt:lpstr>
      <vt:lpstr>Python Numpy</vt:lpstr>
      <vt:lpstr>Numpy – What is it?</vt:lpstr>
      <vt:lpstr>Installing ML libraries using conda</vt:lpstr>
      <vt:lpstr>Numoy Examples</vt:lpstr>
      <vt:lpstr>Numpy Examples</vt:lpstr>
      <vt:lpstr>Numpy Examples</vt:lpstr>
      <vt:lpstr>Numpy Arrays</vt:lpstr>
      <vt:lpstr>Numpy Arrays and examples</vt:lpstr>
      <vt:lpstr>Numpy Arrays</vt:lpstr>
      <vt:lpstr>Numpy Arrays wirg multiple dimensions</vt:lpstr>
      <vt:lpstr>For More Examples on Numpy</vt:lpstr>
      <vt:lpstr>Using Mathplot libraries - sample</vt:lpstr>
      <vt:lpstr>More on Mathplotlib</vt:lpstr>
      <vt:lpstr>Other libraries and software that are important</vt:lpstr>
      <vt:lpstr>Linear Regression</vt:lpstr>
      <vt:lpstr>Sample data</vt:lpstr>
      <vt:lpstr>Sample data</vt:lpstr>
      <vt:lpstr>Linear Algebra</vt:lpstr>
      <vt:lpstr>Squared Error</vt:lpstr>
      <vt:lpstr>Coefficient of determination</vt:lpstr>
      <vt:lpstr>Low Variance and Positive Correlation</vt:lpstr>
      <vt:lpstr>Low Variance and Negative Correlation</vt:lpstr>
      <vt:lpstr>K – Nearest Neighbors</vt:lpstr>
      <vt:lpstr>Sample dataset</vt:lpstr>
      <vt:lpstr>Classify this point</vt:lpstr>
      <vt:lpstr>Classify this point</vt:lpstr>
      <vt:lpstr>Mearest Neighbor Algorithm (k = 3)</vt:lpstr>
      <vt:lpstr>Euclidean Distance</vt:lpstr>
      <vt:lpstr>Final thoughts on k-Nearest neighbors</vt:lpstr>
      <vt:lpstr>Support Vector Machines (SVM)</vt:lpstr>
      <vt:lpstr>Overview</vt:lpstr>
      <vt:lpstr>Support Vectors</vt:lpstr>
      <vt:lpstr>Find the Support Vectors</vt:lpstr>
      <vt:lpstr>Identifying Support Vectors</vt:lpstr>
      <vt:lpstr>Decision Boundary</vt:lpstr>
      <vt:lpstr>Decision Boundary found</vt:lpstr>
      <vt:lpstr>Data  - Not linearly seperable</vt:lpstr>
      <vt:lpstr>Vector Basics</vt:lpstr>
      <vt:lpstr>Vector has magnitude and direction</vt:lpstr>
      <vt:lpstr>Magnitude of a vector</vt:lpstr>
      <vt:lpstr>Vector Dot Product</vt:lpstr>
      <vt:lpstr>Support Vector Decision Boundary</vt:lpstr>
      <vt:lpstr>In the vector space for more than 2-D</vt:lpstr>
      <vt:lpstr>Hyperplane, positive and negative support vectors</vt:lpstr>
      <vt:lpstr>Optimization Problem</vt:lpstr>
      <vt:lpstr>Width between hyperplanes</vt:lpstr>
      <vt:lpstr>Lagrange Constraint oprimization</vt:lpstr>
      <vt:lpstr>Minimum of convex function</vt:lpstr>
      <vt:lpstr>Polynomial Kernels for linearly inseperable data</vt:lpstr>
      <vt:lpstr>K-Means Clustering</vt:lpstr>
      <vt:lpstr>Sample Dataset</vt:lpstr>
      <vt:lpstr>Find the centroid</vt:lpstr>
      <vt:lpstr>Finding centroids</vt:lpstr>
      <vt:lpstr>K-Means Output</vt:lpstr>
      <vt:lpstr>Hierarchical clustering</vt:lpstr>
      <vt:lpstr>Find Cluster Center</vt:lpstr>
      <vt:lpstr>Artificial Nueral Networks</vt:lpstr>
      <vt:lpstr>Nueral Network - Sample</vt:lpstr>
      <vt:lpstr>Nueral network = Example</vt:lpstr>
      <vt:lpstr>Simple Neural Network</vt:lpstr>
      <vt:lpstr>Error Function</vt:lpstr>
      <vt:lpstr>Where do we get large datasets</vt:lpstr>
      <vt:lpstr>Frameoworks for Nueral Networks</vt:lpstr>
      <vt:lpstr>Install Tensor Flow</vt:lpstr>
      <vt:lpstr>What is Tensor Flow</vt:lpstr>
      <vt:lpstr>What is a tensor?</vt:lpstr>
      <vt:lpstr>MNST Prediction</vt:lpstr>
      <vt:lpstr>How does nueral network works</vt:lpstr>
      <vt:lpstr>Recurring Neural networks</vt:lpstr>
      <vt:lpstr>Recurring Nueral network</vt:lpstr>
      <vt:lpstr>Long Short Term Memory</vt:lpstr>
      <vt:lpstr>Covolution Nueral network</vt:lpstr>
      <vt:lpstr>Convolution Nueral network</vt:lpstr>
      <vt:lpstr>Feature map</vt:lpstr>
      <vt:lpstr>Feature Map</vt:lpstr>
      <vt:lpstr>Max Pooling</vt:lpstr>
      <vt:lpstr>After Pooling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Arun Panayappan</dc:creator>
  <cp:lastModifiedBy>Arun Panayappan</cp:lastModifiedBy>
  <cp:revision>65</cp:revision>
  <dcterms:created xsi:type="dcterms:W3CDTF">2017-12-06T05:28:55Z</dcterms:created>
  <dcterms:modified xsi:type="dcterms:W3CDTF">2017-12-12T18:44:15Z</dcterms:modified>
</cp:coreProperties>
</file>